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5" r:id="rId1"/>
    <p:sldMasterId id="2147483834" r:id="rId2"/>
  </p:sldMasterIdLst>
  <p:notesMasterIdLst>
    <p:notesMasterId r:id="rId14"/>
  </p:notesMasterIdLst>
  <p:sldIdLst>
    <p:sldId id="331" r:id="rId3"/>
    <p:sldId id="257" r:id="rId4"/>
    <p:sldId id="337" r:id="rId5"/>
    <p:sldId id="366" r:id="rId6"/>
    <p:sldId id="367" r:id="rId7"/>
    <p:sldId id="365" r:id="rId8"/>
    <p:sldId id="368" r:id="rId9"/>
    <p:sldId id="336" r:id="rId10"/>
    <p:sldId id="364" r:id="rId11"/>
    <p:sldId id="296" r:id="rId12"/>
    <p:sldId id="347" r:id="rId13"/>
  </p:sldIdLst>
  <p:sldSz cx="13004800" cy="9753600"/>
  <p:notesSz cx="6858000" cy="9144000"/>
  <p:defaultTextStyle>
    <a:defPPr marL="0" marR="0" indent="0" algn="l" defTabSz="914354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17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1pPr>
    <a:lvl2pPr marL="0" marR="0" indent="342882" algn="ctr" defTabSz="58417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2pPr>
    <a:lvl3pPr marL="0" marR="0" indent="685765" algn="ctr" defTabSz="58417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3pPr>
    <a:lvl4pPr marL="0" marR="0" indent="1028647" algn="ctr" defTabSz="58417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4pPr>
    <a:lvl5pPr marL="0" marR="0" indent="1371530" algn="ctr" defTabSz="58417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5pPr>
    <a:lvl6pPr marL="0" marR="0" indent="1714412" algn="ctr" defTabSz="58417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6pPr>
    <a:lvl7pPr marL="0" marR="0" indent="2057295" algn="ctr" defTabSz="58417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7pPr>
    <a:lvl8pPr marL="0" marR="0" indent="2400177" algn="ctr" defTabSz="58417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8pPr>
    <a:lvl9pPr marL="0" marR="0" indent="2743060" algn="ctr" defTabSz="58417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13"/>
    <p:restoredTop sz="84154" autoAdjust="0"/>
  </p:normalViewPr>
  <p:slideViewPr>
    <p:cSldViewPr snapToGrid="0" snapToObjects="1">
      <p:cViewPr varScale="1">
        <p:scale>
          <a:sx n="77" d="100"/>
          <a:sy n="77" d="100"/>
        </p:scale>
        <p:origin x="328" y="184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50" d="100"/>
          <a:sy n="150" d="100"/>
        </p:scale>
        <p:origin x="3512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hape 18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53415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170" latinLnBrk="0">
      <a:defRPr sz="2100">
        <a:latin typeface="Lucida Grande"/>
        <a:ea typeface="Lucida Grande"/>
        <a:cs typeface="Lucida Grande"/>
        <a:sym typeface="Lucida Grande"/>
      </a:defRPr>
    </a:lvl1pPr>
    <a:lvl2pPr indent="228589" defTabSz="584170" latinLnBrk="0">
      <a:defRPr sz="2100">
        <a:latin typeface="Lucida Grande"/>
        <a:ea typeface="Lucida Grande"/>
        <a:cs typeface="Lucida Grande"/>
        <a:sym typeface="Lucida Grande"/>
      </a:defRPr>
    </a:lvl2pPr>
    <a:lvl3pPr indent="457176" defTabSz="584170" latinLnBrk="0">
      <a:defRPr sz="2100">
        <a:latin typeface="Lucida Grande"/>
        <a:ea typeface="Lucida Grande"/>
        <a:cs typeface="Lucida Grande"/>
        <a:sym typeface="Lucida Grande"/>
      </a:defRPr>
    </a:lvl3pPr>
    <a:lvl4pPr indent="685765" defTabSz="584170" latinLnBrk="0">
      <a:defRPr sz="2100">
        <a:latin typeface="Lucida Grande"/>
        <a:ea typeface="Lucida Grande"/>
        <a:cs typeface="Lucida Grande"/>
        <a:sym typeface="Lucida Grande"/>
      </a:defRPr>
    </a:lvl4pPr>
    <a:lvl5pPr indent="914354" defTabSz="584170" latinLnBrk="0">
      <a:defRPr sz="2100">
        <a:latin typeface="Lucida Grande"/>
        <a:ea typeface="Lucida Grande"/>
        <a:cs typeface="Lucida Grande"/>
        <a:sym typeface="Lucida Grande"/>
      </a:defRPr>
    </a:lvl5pPr>
    <a:lvl6pPr indent="1142941" defTabSz="584170" latinLnBrk="0">
      <a:defRPr sz="2100">
        <a:latin typeface="Lucida Grande"/>
        <a:ea typeface="Lucida Grande"/>
        <a:cs typeface="Lucida Grande"/>
        <a:sym typeface="Lucida Grande"/>
      </a:defRPr>
    </a:lvl6pPr>
    <a:lvl7pPr indent="1371530" defTabSz="584170" latinLnBrk="0">
      <a:defRPr sz="2100">
        <a:latin typeface="Lucida Grande"/>
        <a:ea typeface="Lucida Grande"/>
        <a:cs typeface="Lucida Grande"/>
        <a:sym typeface="Lucida Grande"/>
      </a:defRPr>
    </a:lvl7pPr>
    <a:lvl8pPr indent="1600119" defTabSz="584170" latinLnBrk="0">
      <a:defRPr sz="2100">
        <a:latin typeface="Lucida Grande"/>
        <a:ea typeface="Lucida Grande"/>
        <a:cs typeface="Lucida Grande"/>
        <a:sym typeface="Lucida Grande"/>
      </a:defRPr>
    </a:lvl8pPr>
    <a:lvl9pPr indent="1828706" defTabSz="584170" latinLnBrk="0">
      <a:defRPr sz="21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641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archive.eol.ucar.edu</a:t>
            </a:r>
            <a:r>
              <a:rPr lang="en-US" dirty="0"/>
              <a:t>/</a:t>
            </a:r>
            <a:r>
              <a:rPr lang="en-US" dirty="0" err="1"/>
              <a:t>cgi</a:t>
            </a:r>
            <a:r>
              <a:rPr lang="en-US" dirty="0"/>
              <a:t>-bin/</a:t>
            </a:r>
            <a:r>
              <a:rPr lang="en-US" dirty="0" err="1"/>
              <a:t>weather.cgi?site</a:t>
            </a:r>
            <a:r>
              <a:rPr lang="en-US" dirty="0"/>
              <a:t>=</a:t>
            </a:r>
            <a:r>
              <a:rPr lang="en-US" dirty="0" err="1"/>
              <a:t>ml&amp;fields</a:t>
            </a:r>
            <a:r>
              <a:rPr lang="en-US" dirty="0"/>
              <a:t>=</a:t>
            </a:r>
            <a:r>
              <a:rPr lang="en-US" dirty="0" err="1"/>
              <a:t>tdry&amp;fields</a:t>
            </a:r>
            <a:r>
              <a:rPr lang="en-US" dirty="0"/>
              <a:t>=</a:t>
            </a:r>
            <a:r>
              <a:rPr lang="en-US" dirty="0" err="1"/>
              <a:t>rh&amp;fields</a:t>
            </a:r>
            <a:r>
              <a:rPr lang="en-US" dirty="0"/>
              <a:t>=cpres0&amp;fields=</a:t>
            </a:r>
            <a:r>
              <a:rPr lang="en-US" dirty="0" err="1"/>
              <a:t>wspd&amp;fields</a:t>
            </a:r>
            <a:r>
              <a:rPr lang="en-US" dirty="0"/>
              <a:t>=</a:t>
            </a:r>
            <a:r>
              <a:rPr lang="en-US" dirty="0" err="1"/>
              <a:t>wdir&amp;fields</a:t>
            </a:r>
            <a:r>
              <a:rPr lang="en-US" dirty="0"/>
              <a:t>=</a:t>
            </a:r>
            <a:r>
              <a:rPr lang="en-US" dirty="0" err="1"/>
              <a:t>raina&amp;site</a:t>
            </a:r>
            <a:r>
              <a:rPr lang="en-US" dirty="0"/>
              <a:t>=</a:t>
            </a:r>
            <a:r>
              <a:rPr lang="en-US" dirty="0" err="1"/>
              <a:t>ml&amp;units</a:t>
            </a:r>
            <a:r>
              <a:rPr lang="en-US" dirty="0"/>
              <a:t>=</a:t>
            </a:r>
            <a:r>
              <a:rPr lang="en-US" dirty="0" err="1"/>
              <a:t>english&amp;period</a:t>
            </a:r>
            <a:r>
              <a:rPr lang="en-US" dirty="0"/>
              <a:t>=weekly</a:t>
            </a:r>
          </a:p>
        </p:txBody>
      </p:sp>
    </p:spTree>
    <p:extLst>
      <p:ext uri="{BB962C8B-B14F-4D97-AF65-F5344CB8AC3E}">
        <p14:creationId xmlns:p14="http://schemas.microsoft.com/office/powerpoint/2010/main" val="3199850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920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40"/>
            <a:ext cx="11055350" cy="20907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6"/>
            <a:ext cx="9102726" cy="24923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29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41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1" cy="8321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390525"/>
            <a:ext cx="8624887" cy="8321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54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 userDrawn="1"/>
        </p:nvSpPr>
        <p:spPr>
          <a:xfrm>
            <a:off x="-25399" y="9131300"/>
            <a:ext cx="13042900" cy="622300"/>
          </a:xfrm>
          <a:prstGeom prst="rect">
            <a:avLst/>
          </a:prstGeom>
          <a:solidFill>
            <a:srgbClr val="004D08"/>
          </a:solidFill>
          <a:ln w="12700">
            <a:miter lim="400000"/>
          </a:ln>
        </p:spPr>
        <p:txBody>
          <a:bodyPr lIns="50797" tIns="50797" rIns="50797" bIns="50797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" name="Shape 13"/>
          <p:cNvSpPr>
            <a:spLocks noGrp="1"/>
          </p:cNvSpPr>
          <p:nvPr>
            <p:ph type="body" sz="quarter" idx="13"/>
          </p:nvPr>
        </p:nvSpPr>
        <p:spPr>
          <a:xfrm>
            <a:off x="1270001" y="7797800"/>
            <a:ext cx="10464801" cy="4191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100">
                <a:solidFill>
                  <a:srgbClr val="212121"/>
                </a:solidFill>
              </a:defRPr>
            </a:lvl1pPr>
          </a:lstStyle>
          <a:p>
            <a:r>
              <a:t>Affiliations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sz="quarter" idx="14"/>
          </p:nvPr>
        </p:nvSpPr>
        <p:spPr>
          <a:xfrm>
            <a:off x="9067800" y="9169400"/>
            <a:ext cx="3822700" cy="551943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spcBef>
                <a:spcPts val="0"/>
              </a:spcBef>
              <a:buSzTx/>
              <a:buNone/>
              <a:defRPr sz="3000">
                <a:solidFill>
                  <a:srgbClr val="FFFFFF"/>
                </a:solidFill>
              </a:defRPr>
            </a:lvl1pPr>
          </a:lstStyle>
          <a:p>
            <a:r>
              <a:rPr dirty="0"/>
              <a:t>Date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sz="quarter" idx="15"/>
          </p:nvPr>
        </p:nvSpPr>
        <p:spPr>
          <a:xfrm>
            <a:off x="114300" y="9169400"/>
            <a:ext cx="4800600" cy="551943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3000">
                <a:solidFill>
                  <a:srgbClr val="FFFFFF"/>
                </a:solidFill>
              </a:defRPr>
            </a:lvl1pPr>
          </a:lstStyle>
          <a:p>
            <a:r>
              <a:t>Meeting Name</a:t>
            </a:r>
          </a:p>
        </p:txBody>
      </p:sp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1270001" y="863601"/>
            <a:ext cx="10464801" cy="3302000"/>
          </a:xfrm>
          <a:prstGeom prst="rect">
            <a:avLst/>
          </a:prstGeom>
          <a:ln w="9525">
            <a:round/>
          </a:ln>
        </p:spPr>
        <p:txBody>
          <a:bodyPr/>
          <a:lstStyle>
            <a:lvl1pPr>
              <a:defRPr sz="5000">
                <a:solidFill>
                  <a:srgbClr val="212121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" name="Shape 17"/>
          <p:cNvSpPr>
            <a:spLocks noGrp="1"/>
          </p:cNvSpPr>
          <p:nvPr>
            <p:ph type="body" sz="quarter" idx="1"/>
          </p:nvPr>
        </p:nvSpPr>
        <p:spPr>
          <a:xfrm>
            <a:off x="1270001" y="4927601"/>
            <a:ext cx="10464801" cy="1841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hape 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body" sz="quarter" idx="13"/>
          </p:nvPr>
        </p:nvSpPr>
        <p:spPr>
          <a:xfrm>
            <a:off x="228601" y="349249"/>
            <a:ext cx="12585700" cy="57383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1pPr>
          </a:lstStyle>
          <a:p>
            <a:r>
              <a:t>Title here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idx="1"/>
          </p:nvPr>
        </p:nvSpPr>
        <p:spPr>
          <a:xfrm>
            <a:off x="1295400" y="2768601"/>
            <a:ext cx="10464801" cy="57149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698464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1pPr>
            <a:lvl2pPr marL="1142941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2pPr>
            <a:lvl3pPr marL="1587418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3pPr>
            <a:lvl4pPr marL="2031896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4pPr>
            <a:lvl5pPr marL="2476373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8762" y="1950720"/>
            <a:ext cx="11587277" cy="1911706"/>
          </a:xfrm>
        </p:spPr>
        <p:txBody>
          <a:bodyPr vert="horz" lIns="130046" tIns="65023" rIns="130046" bIns="65023" rtlCol="0" anchor="b" anchorCtr="0"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algn="ctr" defTabSz="1300460" rtl="0" eaLnBrk="1" latinLnBrk="0" hangingPunct="1">
              <a:lnSpc>
                <a:spcPts val="9102"/>
              </a:lnSpc>
              <a:spcBef>
                <a:spcPct val="0"/>
              </a:spcBef>
              <a:buNone/>
              <a:defRPr sz="8500" kern="1200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8762" y="3862424"/>
            <a:ext cx="11587277" cy="949350"/>
          </a:xfrm>
        </p:spPr>
        <p:txBody>
          <a:bodyPr vert="horz" lIns="130046" tIns="65023" rIns="130046" bIns="65023" rtlCol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 defTabSz="1300460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3100" b="0" kern="120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vert="horz" lIns="130046" tIns="65023" rIns="130046" bIns="65023" rtlCol="0" anchor="ctr"/>
          <a:lstStyle>
            <a:lvl1pPr marL="0" algn="l" defTabSz="1300460" rtl="0" eaLnBrk="1" latinLnBrk="0" hangingPunct="1">
              <a:defRPr sz="16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130046" tIns="65023" rIns="130046" bIns="65023" rtlCol="0" anchor="ctr"/>
          <a:lstStyle>
            <a:lvl1pPr marL="0" algn="ctr" defTabSz="1300460" rtl="0" eaLnBrk="1" latinLnBrk="0" hangingPunct="1">
              <a:defRPr sz="16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130046" tIns="65023" rIns="130046" bIns="65023" rtlCol="0" anchor="ctr"/>
          <a:lstStyle>
            <a:lvl1pPr marL="0" algn="r" defTabSz="1300460" rtl="0" eaLnBrk="1" latinLnBrk="0" hangingPunct="1">
              <a:defRPr sz="16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8943" y="6177278"/>
            <a:ext cx="11586914" cy="1914330"/>
          </a:xfrm>
        </p:spPr>
        <p:txBody>
          <a:bodyPr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>
              <a:lnSpc>
                <a:spcPts val="9102"/>
              </a:lnSpc>
              <a:defRPr sz="8500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8942" y="8089750"/>
            <a:ext cx="11586916" cy="943484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>
              <a:spcBef>
                <a:spcPts val="0"/>
              </a:spcBef>
              <a:buNone/>
              <a:defRPr b="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17707" y="975360"/>
            <a:ext cx="7369387" cy="4768427"/>
          </a:xfrm>
          <a:solidFill>
            <a:schemeClr val="tx1">
              <a:lumMod val="75000"/>
            </a:schemeClr>
          </a:solidFill>
          <a:ln w="127000" cap="sq">
            <a:solidFill>
              <a:schemeClr val="tx1"/>
            </a:solidFill>
            <a:miter lim="800000"/>
          </a:ln>
          <a:effectLst>
            <a:outerShdw blurRad="63500" sx="101000" sy="101000" algn="ctr" rotWithShape="0">
              <a:schemeClr val="bg2">
                <a:lumMod val="20000"/>
                <a:lumOff val="80000"/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9000000"/>
            </a:lightRig>
          </a:scene3d>
          <a:sp3d prstMaterial="matte">
            <a:bevelT w="12700" prst="relaxedInset"/>
            <a:bevelB w="38100" h="127000" prst="relaxedInset"/>
            <a:extrusionClr>
              <a:schemeClr val="tx1"/>
            </a:extrusionClr>
            <a:contourClr>
              <a:schemeClr val="tx1"/>
            </a:contourClr>
          </a:sp3d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942" y="2524197"/>
            <a:ext cx="11586916" cy="2664178"/>
          </a:xfrm>
        </p:spPr>
        <p:txBody>
          <a:bodyPr anchor="b" anchorCtr="0"/>
          <a:lstStyle>
            <a:lvl1pPr algn="ctr">
              <a:defRPr sz="85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942" y="5197539"/>
            <a:ext cx="11586916" cy="2133599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3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5023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943" y="133873"/>
            <a:ext cx="11586917" cy="20654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8942" y="2506133"/>
            <a:ext cx="5462016" cy="620663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 marL="3257923" indent="-657004">
              <a:defRPr sz="2600"/>
            </a:lvl6pPr>
            <a:lvl7pPr marL="3257923" indent="-657004">
              <a:defRPr sz="2600"/>
            </a:lvl7pPr>
            <a:lvl8pPr marL="3257923" indent="-657004">
              <a:defRPr sz="2600"/>
            </a:lvl8pPr>
            <a:lvl9pPr marL="3257923" indent="-657004"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33843" y="2506133"/>
            <a:ext cx="5462016" cy="620663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 marL="3257923" indent="-657004">
              <a:defRPr sz="2600"/>
            </a:lvl5pPr>
            <a:lvl6pPr marL="3257923" indent="-657004">
              <a:defRPr sz="2600"/>
            </a:lvl6pPr>
            <a:lvl7pPr marL="3257923" indent="-657004">
              <a:defRPr sz="2600"/>
            </a:lvl7pPr>
            <a:lvl8pPr marL="3257923" indent="-657004">
              <a:defRPr sz="2600"/>
            </a:lvl8pPr>
            <a:lvl9pPr marL="3257923" indent="-657004"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943" y="133873"/>
            <a:ext cx="11586917" cy="206546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942" y="2205716"/>
            <a:ext cx="5462016" cy="1018257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3400" b="0"/>
            </a:lvl1pPr>
            <a:lvl2pPr marL="650230" indent="0">
              <a:buNone/>
              <a:defRPr sz="2800" b="1"/>
            </a:lvl2pPr>
            <a:lvl3pPr marL="1300460" indent="0">
              <a:buNone/>
              <a:defRPr sz="2600" b="1"/>
            </a:lvl3pPr>
            <a:lvl4pPr marL="1950690" indent="0">
              <a:buNone/>
              <a:defRPr sz="2300" b="1"/>
            </a:lvl4pPr>
            <a:lvl5pPr marL="2600919" indent="0">
              <a:buNone/>
              <a:defRPr sz="2300" b="1"/>
            </a:lvl5pPr>
            <a:lvl6pPr marL="3251149" indent="0">
              <a:buNone/>
              <a:defRPr sz="2300" b="1"/>
            </a:lvl6pPr>
            <a:lvl7pPr marL="3901379" indent="0">
              <a:buNone/>
              <a:defRPr sz="2300" b="1"/>
            </a:lvl7pPr>
            <a:lvl8pPr marL="4551609" indent="0">
              <a:buNone/>
              <a:defRPr sz="2300" b="1"/>
            </a:lvl8pPr>
            <a:lvl9pPr marL="5201839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942" y="3614569"/>
            <a:ext cx="5462016" cy="5098194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 marL="3257923" indent="-657004">
              <a:defRPr sz="2300"/>
            </a:lvl6pPr>
            <a:lvl7pPr marL="3257923" indent="-657004">
              <a:defRPr sz="2300"/>
            </a:lvl7pPr>
            <a:lvl8pPr marL="3257923" indent="-657004">
              <a:defRPr sz="2300"/>
            </a:lvl8pPr>
            <a:lvl9pPr marL="3257923" indent="-657004"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33843" y="2205716"/>
            <a:ext cx="5462016" cy="1018257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3400" b="0"/>
            </a:lvl1pPr>
            <a:lvl2pPr marL="650230" indent="0">
              <a:buNone/>
              <a:defRPr sz="2800" b="1"/>
            </a:lvl2pPr>
            <a:lvl3pPr marL="1300460" indent="0">
              <a:buNone/>
              <a:defRPr sz="2600" b="1"/>
            </a:lvl3pPr>
            <a:lvl4pPr marL="1950690" indent="0">
              <a:buNone/>
              <a:defRPr sz="2300" b="1"/>
            </a:lvl4pPr>
            <a:lvl5pPr marL="2600919" indent="0">
              <a:buNone/>
              <a:defRPr sz="2300" b="1"/>
            </a:lvl5pPr>
            <a:lvl6pPr marL="3251149" indent="0">
              <a:buNone/>
              <a:defRPr sz="2300" b="1"/>
            </a:lvl6pPr>
            <a:lvl7pPr marL="3901379" indent="0">
              <a:buNone/>
              <a:defRPr sz="2300" b="1"/>
            </a:lvl7pPr>
            <a:lvl8pPr marL="4551609" indent="0">
              <a:buNone/>
              <a:defRPr sz="2300" b="1"/>
            </a:lvl8pPr>
            <a:lvl9pPr marL="5201839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33843" y="3614569"/>
            <a:ext cx="5462016" cy="5098194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 marL="3257923" indent="-657004">
              <a:defRPr sz="2300"/>
            </a:lvl6pPr>
            <a:lvl7pPr marL="3257923" indent="-657004">
              <a:defRPr sz="2300"/>
            </a:lvl7pPr>
            <a:lvl8pPr marL="3257923" indent="-657004">
              <a:defRPr sz="2300"/>
            </a:lvl8pPr>
            <a:lvl9pPr marL="3257923" indent="-657004"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15264" y="3346823"/>
            <a:ext cx="5462016" cy="225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833842" y="3346823"/>
            <a:ext cx="5462016" cy="225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879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612" y="592867"/>
            <a:ext cx="5462016" cy="2836831"/>
          </a:xfrm>
        </p:spPr>
        <p:txBody>
          <a:bodyPr anchor="b"/>
          <a:lstStyle>
            <a:lvl1pPr algn="ctr">
              <a:defRPr sz="63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6046" y="573742"/>
            <a:ext cx="5462016" cy="8139024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8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 marL="3257923" indent="-657004">
              <a:defRPr sz="2600"/>
            </a:lvl6pPr>
            <a:lvl7pPr marL="3257923" indent="-657004">
              <a:defRPr sz="2600"/>
            </a:lvl7pPr>
            <a:lvl8pPr marL="3257923" indent="-657004">
              <a:defRPr sz="2600"/>
            </a:lvl8pPr>
            <a:lvl9pPr marL="3257923" indent="-657004"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7612" y="3467946"/>
            <a:ext cx="5462016" cy="4717429"/>
          </a:xfrm>
        </p:spPr>
        <p:txBody>
          <a:bodyPr>
            <a:normAutofit/>
          </a:bodyPr>
          <a:lstStyle>
            <a:lvl1pPr marL="0" indent="0" algn="ctr">
              <a:spcBef>
                <a:spcPts val="853"/>
              </a:spcBef>
              <a:buNone/>
              <a:defRPr sz="2400"/>
            </a:lvl1pPr>
            <a:lvl2pPr marL="650230" indent="0">
              <a:buNone/>
              <a:defRPr sz="1700"/>
            </a:lvl2pPr>
            <a:lvl3pPr marL="1300460" indent="0">
              <a:buNone/>
              <a:defRPr sz="1400"/>
            </a:lvl3pPr>
            <a:lvl4pPr marL="1950690" indent="0">
              <a:buNone/>
              <a:defRPr sz="1300"/>
            </a:lvl4pPr>
            <a:lvl5pPr marL="2600919" indent="0">
              <a:buNone/>
              <a:defRPr sz="1300"/>
            </a:lvl5pPr>
            <a:lvl6pPr marL="3251149" indent="0">
              <a:buNone/>
              <a:defRPr sz="1300"/>
            </a:lvl6pPr>
            <a:lvl7pPr marL="3901379" indent="0">
              <a:buNone/>
              <a:defRPr sz="1300"/>
            </a:lvl7pPr>
            <a:lvl8pPr marL="4551609" indent="0">
              <a:buNone/>
              <a:defRPr sz="1300"/>
            </a:lvl8pPr>
            <a:lvl9pPr marL="5201839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612" y="592867"/>
            <a:ext cx="5462016" cy="2836831"/>
          </a:xfrm>
        </p:spPr>
        <p:txBody>
          <a:bodyPr anchor="b"/>
          <a:lstStyle>
            <a:lvl1pPr algn="ctr">
              <a:defRPr sz="63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7612" y="3467946"/>
            <a:ext cx="5462016" cy="4717429"/>
          </a:xfrm>
        </p:spPr>
        <p:txBody>
          <a:bodyPr>
            <a:normAutofit/>
          </a:bodyPr>
          <a:lstStyle>
            <a:lvl1pPr marL="0" indent="0" algn="ctr">
              <a:spcBef>
                <a:spcPts val="853"/>
              </a:spcBef>
              <a:buNone/>
              <a:defRPr sz="2400"/>
            </a:lvl1pPr>
            <a:lvl2pPr marL="650230" indent="0">
              <a:buNone/>
              <a:defRPr sz="1700"/>
            </a:lvl2pPr>
            <a:lvl3pPr marL="1300460" indent="0">
              <a:buNone/>
              <a:defRPr sz="1400"/>
            </a:lvl3pPr>
            <a:lvl4pPr marL="1950690" indent="0">
              <a:buNone/>
              <a:defRPr sz="1300"/>
            </a:lvl4pPr>
            <a:lvl5pPr marL="2600919" indent="0">
              <a:buNone/>
              <a:defRPr sz="1300"/>
            </a:lvl5pPr>
            <a:lvl6pPr marL="3251149" indent="0">
              <a:buNone/>
              <a:defRPr sz="1300"/>
            </a:lvl6pPr>
            <a:lvl7pPr marL="3901379" indent="0">
              <a:buNone/>
              <a:defRPr sz="1300"/>
            </a:lvl7pPr>
            <a:lvl8pPr marL="4551609" indent="0">
              <a:buNone/>
              <a:defRPr sz="1300"/>
            </a:lvl8pPr>
            <a:lvl9pPr marL="5201839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6833842" y="611991"/>
            <a:ext cx="5462016" cy="7726382"/>
          </a:xfrm>
          <a:solidFill>
            <a:schemeClr val="bg1">
              <a:lumMod val="8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76200" dist="12700" dir="5400000" sx="100500" sy="100500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50800">
            <a:extrusionClr>
              <a:schemeClr val="tx1"/>
            </a:extrusionClr>
            <a:contourClr>
              <a:schemeClr val="tx1"/>
            </a:contourClr>
          </a:sp3d>
        </p:spPr>
        <p:txBody>
          <a:bodyPr vert="horz" lIns="130046" tIns="65023" rIns="130046" bIns="65023" rtlCol="0">
            <a:normAutofit/>
          </a:bodyPr>
          <a:lstStyle>
            <a:lvl1pPr marL="650230" indent="-650230" algn="l" defTabSz="1300460" rtl="0" eaLnBrk="1" latinLnBrk="0" hangingPunct="1">
              <a:spcBef>
                <a:spcPts val="2844"/>
              </a:spcBef>
              <a:buClr>
                <a:schemeClr val="accent2">
                  <a:lumMod val="50000"/>
                  <a:lumOff val="50000"/>
                </a:schemeClr>
              </a:buClr>
              <a:buSzPct val="75000"/>
              <a:buFont typeface="Wingdings 2" pitchFamily="18" charset="2"/>
              <a:buNone/>
              <a:defRPr sz="3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50230" indent="0">
              <a:buNone/>
              <a:defRPr sz="4000"/>
            </a:lvl2pPr>
            <a:lvl3pPr marL="1300460" indent="0">
              <a:buNone/>
              <a:defRPr sz="3400"/>
            </a:lvl3pPr>
            <a:lvl4pPr marL="1950690" indent="0">
              <a:buNone/>
              <a:defRPr sz="2800"/>
            </a:lvl4pPr>
            <a:lvl5pPr marL="2600919" indent="0">
              <a:buNone/>
              <a:defRPr sz="2800"/>
            </a:lvl5pPr>
            <a:lvl6pPr marL="3251149" indent="0">
              <a:buNone/>
              <a:defRPr sz="2800"/>
            </a:lvl6pPr>
            <a:lvl7pPr marL="3901379" indent="0">
              <a:buNone/>
              <a:defRPr sz="2800"/>
            </a:lvl7pPr>
            <a:lvl8pPr marL="4551609" indent="0">
              <a:buNone/>
              <a:defRPr sz="2800"/>
            </a:lvl8pPr>
            <a:lvl9pPr marL="5201839" indent="0">
              <a:buNone/>
              <a:defRPr sz="28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7pPr marL="3901379" indent="-650230">
              <a:defRPr/>
            </a:lvl7pPr>
            <a:lvl8pPr marL="3901379" indent="-650230">
              <a:defRPr/>
            </a:lvl8pPr>
            <a:lvl9pPr marL="3901379" indent="-650230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27342" y="593796"/>
            <a:ext cx="2275840" cy="81189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7004" y="593796"/>
            <a:ext cx="9243342" cy="81189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vert="horz" lIns="130046" tIns="65023" rIns="130046" bIns="65023" rtlCol="0" anchor="ctr"/>
          <a:lstStyle>
            <a:lvl1pPr marL="0" algn="l" defTabSz="1300460" rtl="0" eaLnBrk="1" latinLnBrk="0" hangingPunct="1">
              <a:defRPr sz="16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130046" tIns="65023" rIns="130046" bIns="65023" rtlCol="0" anchor="ctr"/>
          <a:lstStyle>
            <a:lvl1pPr marL="0" algn="ctr" defTabSz="1300460" rtl="0" eaLnBrk="1" latinLnBrk="0" hangingPunct="1">
              <a:defRPr sz="16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130046" tIns="65023" rIns="130046" bIns="65023" rtlCol="0" anchor="ctr"/>
          <a:lstStyle>
            <a:lvl1pPr marL="0" algn="r" defTabSz="1300460" rtl="0" eaLnBrk="1" latinLnBrk="0" hangingPunct="1">
              <a:defRPr sz="16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body" sz="quarter" idx="13"/>
          </p:nvPr>
        </p:nvSpPr>
        <p:spPr>
          <a:xfrm>
            <a:off x="228601" y="349250"/>
            <a:ext cx="12585700" cy="83167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1pPr>
          </a:lstStyle>
          <a:p>
            <a:r>
              <a:t>Title here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idx="1"/>
          </p:nvPr>
        </p:nvSpPr>
        <p:spPr>
          <a:xfrm>
            <a:off x="1295400" y="2768601"/>
            <a:ext cx="10464801" cy="57149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698464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1pPr>
            <a:lvl2pPr marL="1142941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2pPr>
            <a:lvl3pPr marL="1587418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3pPr>
            <a:lvl4pPr marL="2031896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4pPr>
            <a:lvl5pPr marL="2476373" indent="-380980">
              <a:spcBef>
                <a:spcPts val="2399"/>
              </a:spcBef>
              <a:buSzPct val="120000"/>
              <a:buChar char="-"/>
              <a:defRPr sz="2600">
                <a:solidFill>
                  <a:srgbClr val="212121"/>
                </a:solidFill>
                <a:latin typeface="+mj-lt"/>
                <a:ea typeface="+mj-ea"/>
                <a:cs typeface="+mj-cs"/>
                <a:sym typeface="Gill Sans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 userDrawn="1"/>
        </p:nvSpPr>
        <p:spPr>
          <a:xfrm>
            <a:off x="-25399" y="9131300"/>
            <a:ext cx="13042900" cy="622300"/>
          </a:xfrm>
          <a:prstGeom prst="rect">
            <a:avLst/>
          </a:prstGeom>
          <a:solidFill>
            <a:srgbClr val="004D08"/>
          </a:solidFill>
          <a:ln w="12700">
            <a:miter lim="400000"/>
          </a:ln>
        </p:spPr>
        <p:txBody>
          <a:bodyPr lIns="50797" tIns="50797" rIns="50797" bIns="50797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sp>
        <p:nvSpPr>
          <p:cNvPr id="13" name="Shape 13"/>
          <p:cNvSpPr>
            <a:spLocks noGrp="1"/>
          </p:cNvSpPr>
          <p:nvPr>
            <p:ph type="body" sz="quarter" idx="13"/>
          </p:nvPr>
        </p:nvSpPr>
        <p:spPr>
          <a:xfrm>
            <a:off x="1270001" y="7757294"/>
            <a:ext cx="10464801" cy="459607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100">
                <a:solidFill>
                  <a:srgbClr val="212121"/>
                </a:solidFill>
              </a:defRPr>
            </a:lvl1pPr>
          </a:lstStyle>
          <a:p>
            <a:r>
              <a:t>Affiliations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sz="quarter" idx="14"/>
          </p:nvPr>
        </p:nvSpPr>
        <p:spPr>
          <a:xfrm>
            <a:off x="9067800" y="9169399"/>
            <a:ext cx="3822700" cy="59092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spcBef>
                <a:spcPts val="0"/>
              </a:spcBef>
              <a:buSzTx/>
              <a:buNone/>
              <a:defRPr sz="3000">
                <a:solidFill>
                  <a:srgbClr val="FFFFFF"/>
                </a:solidFill>
              </a:defRPr>
            </a:lvl1pPr>
          </a:lstStyle>
          <a:p>
            <a:r>
              <a:rPr dirty="0"/>
              <a:t>Date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sz="quarter" idx="15"/>
          </p:nvPr>
        </p:nvSpPr>
        <p:spPr>
          <a:xfrm>
            <a:off x="114300" y="9169399"/>
            <a:ext cx="4800600" cy="59092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3000">
                <a:solidFill>
                  <a:srgbClr val="FFFFFF"/>
                </a:solidFill>
              </a:defRPr>
            </a:lvl1pPr>
          </a:lstStyle>
          <a:p>
            <a:r>
              <a:t>Meeting Name</a:t>
            </a:r>
          </a:p>
        </p:txBody>
      </p:sp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1270001" y="863601"/>
            <a:ext cx="10464801" cy="3302000"/>
          </a:xfrm>
          <a:prstGeom prst="rect">
            <a:avLst/>
          </a:prstGeom>
          <a:ln w="9525">
            <a:round/>
          </a:ln>
        </p:spPr>
        <p:txBody>
          <a:bodyPr/>
          <a:lstStyle>
            <a:lvl1pPr>
              <a:defRPr sz="5000">
                <a:solidFill>
                  <a:srgbClr val="212121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" name="Shape 17"/>
          <p:cNvSpPr>
            <a:spLocks noGrp="1"/>
          </p:cNvSpPr>
          <p:nvPr>
            <p:ph type="body" sz="quarter" idx="1"/>
          </p:nvPr>
        </p:nvSpPr>
        <p:spPr>
          <a:xfrm>
            <a:off x="1270001" y="4927601"/>
            <a:ext cx="10464801" cy="1841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600">
                <a:solidFill>
                  <a:srgbClr val="21212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hape 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477118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1"/>
            <a:ext cx="11053761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49"/>
            <a:ext cx="11053761" cy="2133601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3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8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7" y="2276476"/>
            <a:ext cx="5775324" cy="6435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2" y="2276476"/>
            <a:ext cx="5775324" cy="6435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372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4"/>
            <a:ext cx="5745163" cy="9096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6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0" indent="0">
              <a:buNone/>
              <a:defRPr sz="1600" b="1"/>
            </a:lvl4pPr>
            <a:lvl5pPr marL="1828706" indent="0">
              <a:buNone/>
              <a:defRPr sz="1600" b="1"/>
            </a:lvl5pPr>
            <a:lvl6pPr marL="2285884" indent="0">
              <a:buNone/>
              <a:defRPr sz="1600" b="1"/>
            </a:lvl6pPr>
            <a:lvl7pPr marL="2743060" indent="0">
              <a:buNone/>
              <a:defRPr sz="1600" b="1"/>
            </a:lvl7pPr>
            <a:lvl8pPr marL="3200236" indent="0">
              <a:buNone/>
              <a:defRPr sz="1600" b="1"/>
            </a:lvl8pPr>
            <a:lvl9pPr marL="365741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4"/>
            <a:ext cx="5748336" cy="9096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6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0" indent="0">
              <a:buNone/>
              <a:defRPr sz="1600" b="1"/>
            </a:lvl4pPr>
            <a:lvl5pPr marL="1828706" indent="0">
              <a:buNone/>
              <a:defRPr sz="1600" b="1"/>
            </a:lvl5pPr>
            <a:lvl6pPr marL="2285884" indent="0">
              <a:buNone/>
              <a:defRPr sz="1600" b="1"/>
            </a:lvl6pPr>
            <a:lvl7pPr marL="2743060" indent="0">
              <a:buNone/>
              <a:defRPr sz="1600" b="1"/>
            </a:lvl7pPr>
            <a:lvl8pPr marL="3200236" indent="0">
              <a:buNone/>
              <a:defRPr sz="1600" b="1"/>
            </a:lvl8pPr>
            <a:lvl9pPr marL="365741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08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98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24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3" cy="8323263"/>
          </a:xfrm>
        </p:spPr>
        <p:txBody>
          <a:bodyPr/>
          <a:lstStyle>
            <a:lvl1pPr>
              <a:defRPr sz="31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4"/>
          </a:xfrm>
        </p:spPr>
        <p:txBody>
          <a:bodyPr/>
          <a:lstStyle>
            <a:lvl1pPr marL="0" indent="0">
              <a:buNone/>
              <a:defRPr sz="1400"/>
            </a:lvl1pPr>
            <a:lvl2pPr marL="457176" indent="0">
              <a:buNone/>
              <a:defRPr sz="1100"/>
            </a:lvl2pPr>
            <a:lvl3pPr marL="914354" indent="0">
              <a:buNone/>
              <a:defRPr sz="1000"/>
            </a:lvl3pPr>
            <a:lvl4pPr marL="1371530" indent="0">
              <a:buNone/>
              <a:defRPr sz="900"/>
            </a:lvl4pPr>
            <a:lvl5pPr marL="1828706" indent="0">
              <a:buNone/>
              <a:defRPr sz="900"/>
            </a:lvl5pPr>
            <a:lvl6pPr marL="2285884" indent="0">
              <a:buNone/>
              <a:defRPr sz="900"/>
            </a:lvl6pPr>
            <a:lvl7pPr marL="2743060" indent="0">
              <a:buNone/>
              <a:defRPr sz="900"/>
            </a:lvl7pPr>
            <a:lvl8pPr marL="3200236" indent="0">
              <a:buNone/>
              <a:defRPr sz="900"/>
            </a:lvl8pPr>
            <a:lvl9pPr marL="365741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99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6"/>
          </a:xfrm>
        </p:spPr>
        <p:txBody>
          <a:bodyPr/>
          <a:lstStyle>
            <a:lvl1pPr marL="0" indent="0">
              <a:buNone/>
              <a:defRPr sz="3100"/>
            </a:lvl1pPr>
            <a:lvl2pPr marL="457176" indent="0">
              <a:buNone/>
              <a:defRPr sz="2800"/>
            </a:lvl2pPr>
            <a:lvl3pPr marL="914354" indent="0">
              <a:buNone/>
              <a:defRPr sz="2400"/>
            </a:lvl3pPr>
            <a:lvl4pPr marL="1371530" indent="0">
              <a:buNone/>
              <a:defRPr sz="2000"/>
            </a:lvl4pPr>
            <a:lvl5pPr marL="1828706" indent="0">
              <a:buNone/>
              <a:defRPr sz="2000"/>
            </a:lvl5pPr>
            <a:lvl6pPr marL="2285884" indent="0">
              <a:buNone/>
              <a:defRPr sz="2000"/>
            </a:lvl6pPr>
            <a:lvl7pPr marL="2743060" indent="0">
              <a:buNone/>
              <a:defRPr sz="2000"/>
            </a:lvl7pPr>
            <a:lvl8pPr marL="3200236" indent="0">
              <a:buNone/>
              <a:defRPr sz="2000"/>
            </a:lvl8pPr>
            <a:lvl9pPr marL="3657413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176" indent="0">
              <a:buNone/>
              <a:defRPr sz="1100"/>
            </a:lvl2pPr>
            <a:lvl3pPr marL="914354" indent="0">
              <a:buNone/>
              <a:defRPr sz="1000"/>
            </a:lvl3pPr>
            <a:lvl4pPr marL="1371530" indent="0">
              <a:buNone/>
              <a:defRPr sz="900"/>
            </a:lvl4pPr>
            <a:lvl5pPr marL="1828706" indent="0">
              <a:buNone/>
              <a:defRPr sz="900"/>
            </a:lvl5pPr>
            <a:lvl6pPr marL="2285884" indent="0">
              <a:buNone/>
              <a:defRPr sz="900"/>
            </a:lvl6pPr>
            <a:lvl7pPr marL="2743060" indent="0">
              <a:buNone/>
              <a:defRPr sz="900"/>
            </a:lvl7pPr>
            <a:lvl8pPr marL="3200236" indent="0">
              <a:buNone/>
              <a:defRPr sz="900"/>
            </a:lvl8pPr>
            <a:lvl9pPr marL="365741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84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5" tIns="45718" rIns="91435" bIns="4571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276476"/>
            <a:ext cx="11703050" cy="6435725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77" y="9040813"/>
            <a:ext cx="3033712" cy="519113"/>
          </a:xfrm>
          <a:prstGeom prst="rect">
            <a:avLst/>
          </a:prstGeom>
        </p:spPr>
        <p:txBody>
          <a:bodyPr vert="horz" lIns="91435" tIns="45718" rIns="91435" bIns="45718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3414" y="9040813"/>
            <a:ext cx="4117975" cy="519113"/>
          </a:xfrm>
          <a:prstGeom prst="rect">
            <a:avLst/>
          </a:prstGeom>
        </p:spPr>
        <p:txBody>
          <a:bodyPr vert="horz" lIns="91435" tIns="45718" rIns="91435" bIns="45718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0214" y="9040813"/>
            <a:ext cx="3033712" cy="519113"/>
          </a:xfrm>
          <a:prstGeom prst="rect">
            <a:avLst/>
          </a:prstGeom>
        </p:spPr>
        <p:txBody>
          <a:bodyPr vert="horz" lIns="91435" tIns="45718" rIns="91435" bIns="45718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671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txStyles>
    <p:titleStyle>
      <a:lvl1pPr algn="ctr" defTabSz="457176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2" indent="-342882" algn="l" defTabSz="457176" rtl="0" eaLnBrk="1" latinLnBrk="0" hangingPunct="1">
        <a:spcBef>
          <a:spcPct val="20000"/>
        </a:spcBef>
        <a:buFont typeface="Arial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12" indent="-285736" algn="l" defTabSz="457176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1" indent="-228589" algn="l" defTabSz="457176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19" indent="-228589" algn="l" defTabSz="457176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5" indent="-228589" algn="l" defTabSz="457176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1" indent="-228589" algn="l" defTabSz="45717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49" indent="-228589" algn="l" defTabSz="45717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5" indent="-228589" algn="l" defTabSz="45717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1" indent="-228589" algn="l" defTabSz="45717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6" algn="l" defTabSz="4571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4571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0" algn="l" defTabSz="4571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6" algn="l" defTabSz="4571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4" algn="l" defTabSz="4571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0" algn="l" defTabSz="4571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36" algn="l" defTabSz="4571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3" algn="l" defTabSz="4571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8943" y="133873"/>
            <a:ext cx="11586917" cy="2065469"/>
          </a:xfrm>
          <a:prstGeom prst="rect">
            <a:avLst/>
          </a:prstGeom>
        </p:spPr>
        <p:txBody>
          <a:bodyPr vert="horz" lIns="130046" tIns="65023" rIns="130046" bIns="65023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943" y="2505337"/>
            <a:ext cx="11586917" cy="6207428"/>
          </a:xfrm>
          <a:prstGeom prst="rect">
            <a:avLst/>
          </a:prstGeom>
        </p:spPr>
        <p:txBody>
          <a:bodyPr vert="horz" lIns="130046" tIns="65023" rIns="130046" bIns="65023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7746" y="9040143"/>
            <a:ext cx="3034453" cy="519289"/>
          </a:xfrm>
          <a:prstGeom prst="rect">
            <a:avLst/>
          </a:prstGeom>
        </p:spPr>
        <p:txBody>
          <a:bodyPr vert="horz" lIns="130046" tIns="65023" rIns="130046" bIns="65023" rtlCol="0" anchor="ctr"/>
          <a:lstStyle>
            <a:lvl1pPr algn="l"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8ECCC89-701D-2349-BA9F-F54FD5153083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vert="horz" lIns="130046" tIns="65023" rIns="130046" bIns="65023" rtlCol="0" anchor="ctr"/>
          <a:lstStyle>
            <a:lvl1pPr algn="ctr"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96226" y="9040143"/>
            <a:ext cx="3034453" cy="519289"/>
          </a:xfrm>
          <a:prstGeom prst="rect">
            <a:avLst/>
          </a:prstGeom>
        </p:spPr>
        <p:txBody>
          <a:bodyPr vert="horz" lIns="130046" tIns="65023" rIns="130046" bIns="65023" rtlCol="0" anchor="ctr"/>
          <a:lstStyle>
            <a:lvl1pPr algn="r"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88D3A2C-E2C3-C74B-B655-4C5BE36D97F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9" r:id="rId14"/>
    <p:sldLayoutId id="2147483850" r:id="rId15"/>
  </p:sldLayoutIdLst>
  <p:txStyles>
    <p:titleStyle>
      <a:lvl1pPr algn="ctr" defTabSz="1300460" rtl="0" eaLnBrk="1" latinLnBrk="0" hangingPunct="1">
        <a:spcBef>
          <a:spcPct val="0"/>
        </a:spcBef>
        <a:buNone/>
        <a:defRPr sz="7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50230" indent="-650230" algn="l" defTabSz="1300460" rtl="0" eaLnBrk="1" latinLnBrk="0" hangingPunct="1">
        <a:spcBef>
          <a:spcPts val="2844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3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300460" indent="-650230" algn="l" defTabSz="1300460" rtl="0" eaLnBrk="1" latinLnBrk="0" hangingPunct="1">
        <a:spcBef>
          <a:spcPts val="853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950690" indent="-650230" algn="l" defTabSz="1300460" rtl="0" eaLnBrk="1" latinLnBrk="0" hangingPunct="1">
        <a:spcBef>
          <a:spcPts val="853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2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600919" indent="-650230" algn="l" defTabSz="1300460" rtl="0" eaLnBrk="1" latinLnBrk="0" hangingPunct="1">
        <a:spcBef>
          <a:spcPts val="853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2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251149" indent="-650230" algn="l" defTabSz="1300460" rtl="0" eaLnBrk="1" latinLnBrk="0" hangingPunct="1">
        <a:spcBef>
          <a:spcPts val="853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2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901379" indent="-657004" algn="l" defTabSz="130046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lang="en-US" sz="26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558383" indent="-657004" algn="l" defTabSz="130046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lang="en-US" sz="26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201839" indent="-657004" algn="l" defTabSz="130046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lang="en-US" sz="26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858842" indent="-657004" algn="l" defTabSz="130046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lang="en-US" sz="26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ennifer.E.Kay@colorado.edu" TargetMode="External"/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uboulder.zoom.us/j/99769486583" TargetMode="External"/><Relationship Id="rId2" Type="http://schemas.openxmlformats.org/officeDocument/2006/relationships/hyperlink" Target="https://cuboulder.zoom.us/j/96536534549" TargetMode="Externa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/>
          </p:cNvSpPr>
          <p:nvPr>
            <p:ph type="body" sz="quarter" idx="13"/>
          </p:nvPr>
        </p:nvSpPr>
        <p:spPr>
          <a:xfrm>
            <a:off x="1270001" y="4536014"/>
            <a:ext cx="10464801" cy="2101086"/>
          </a:xfrm>
          <a:prstGeom prst="rect">
            <a:avLst/>
          </a:prstGeom>
        </p:spPr>
        <p:txBody>
          <a:bodyPr/>
          <a:lstStyle/>
          <a:p>
            <a:pPr indent="342882">
              <a:defRPr sz="22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200" dirty="0"/>
              <a:t>Instructor: </a:t>
            </a:r>
            <a:endParaRPr lang="en-US" sz="3200" dirty="0"/>
          </a:p>
          <a:p>
            <a:pPr indent="342882">
              <a:defRPr sz="22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200" dirty="0"/>
              <a:t>Prof. </a:t>
            </a:r>
            <a:r>
              <a:rPr lang="en-US" sz="3200" dirty="0"/>
              <a:t>Jennifer Kay</a:t>
            </a:r>
          </a:p>
          <a:p>
            <a:pPr indent="342882">
              <a:defRPr sz="22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3200" dirty="0">
                <a:hlinkClick r:id="rId2"/>
              </a:rPr>
              <a:t>Jennifer.E.Kay@colorado.edu</a:t>
            </a:r>
            <a:endParaRPr lang="en-US" sz="3200" dirty="0"/>
          </a:p>
          <a:p>
            <a:pPr indent="342882">
              <a:defRPr sz="2200">
                <a:latin typeface="Helvetica"/>
                <a:ea typeface="Helvetica"/>
                <a:cs typeface="Helvetica"/>
                <a:sym typeface="Helvetica"/>
              </a:defRPr>
            </a:pPr>
            <a:endParaRPr sz="3200" dirty="0"/>
          </a:p>
        </p:txBody>
      </p:sp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xfrm>
            <a:off x="1269999" y="687898"/>
            <a:ext cx="10464801" cy="2542189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ATOC4500</a:t>
            </a:r>
            <a:br>
              <a:rPr lang="en-US" dirty="0"/>
            </a:br>
            <a:r>
              <a:rPr lang="en-US" dirty="0"/>
              <a:t>Data Science Laboratory</a:t>
            </a:r>
            <a:br>
              <a:rPr lang="en-US" dirty="0"/>
            </a:br>
            <a:r>
              <a:rPr lang="en-US" dirty="0"/>
              <a:t>Application Lab 3</a:t>
            </a:r>
            <a:endParaRPr dirty="0"/>
          </a:p>
        </p:txBody>
      </p:sp>
      <p:sp>
        <p:nvSpPr>
          <p:cNvPr id="191" name="Shape 191"/>
          <p:cNvSpPr>
            <a:spLocks noGrp="1"/>
          </p:cNvSpPr>
          <p:nvPr>
            <p:ph type="body" sz="quarter" idx="1"/>
          </p:nvPr>
        </p:nvSpPr>
        <p:spPr>
          <a:xfrm>
            <a:off x="1270001" y="7399102"/>
            <a:ext cx="10464801" cy="133083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Spring 2022</a:t>
            </a:r>
          </a:p>
          <a:p>
            <a:pPr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T/Th 11:30 am-12:45 pm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2790138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>
            <a:spLocks noGrp="1"/>
          </p:cNvSpPr>
          <p:nvPr>
            <p:ph type="body" sz="quarter" idx="13"/>
          </p:nvPr>
        </p:nvSpPr>
        <p:spPr>
          <a:xfrm>
            <a:off x="228601" y="349250"/>
            <a:ext cx="12585700" cy="608370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Looking forward:</a:t>
            </a:r>
            <a:endParaRPr b="1" dirty="0"/>
          </a:p>
        </p:txBody>
      </p:sp>
      <p:sp>
        <p:nvSpPr>
          <p:cNvPr id="377" name="Shape 377"/>
          <p:cNvSpPr>
            <a:spLocks noGrp="1"/>
          </p:cNvSpPr>
          <p:nvPr>
            <p:ph type="body" idx="1"/>
          </p:nvPr>
        </p:nvSpPr>
        <p:spPr>
          <a:xfrm>
            <a:off x="624509" y="1721810"/>
            <a:ext cx="11793883" cy="710630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5800"/>
              </a:spcBef>
            </a:pPr>
            <a:r>
              <a:rPr lang="en-US" sz="3200" dirty="0"/>
              <a:t>Homework #4 is due next Thursday March 17.</a:t>
            </a:r>
          </a:p>
          <a:p>
            <a:pPr>
              <a:spcBef>
                <a:spcPts val="5800"/>
              </a:spcBef>
            </a:pPr>
            <a:r>
              <a:rPr lang="en-US" sz="3200" dirty="0"/>
              <a:t>Contact Prof. Kay or Giovanni if you have any questions or concerns.  Office hours are on this week: </a:t>
            </a:r>
          </a:p>
          <a:p>
            <a:pPr>
              <a:buFontTx/>
              <a:buChar char="-"/>
            </a:pPr>
            <a:r>
              <a:rPr lang="en-US" sz="3200" dirty="0"/>
              <a:t>Giovanni Monday 3-4 pm </a:t>
            </a:r>
            <a:r>
              <a:rPr lang="en-US" u="sng" dirty="0">
                <a:hlinkClick r:id="rId2"/>
              </a:rPr>
              <a:t>https://cuboulder.zoom.us/j/96536534549 </a:t>
            </a:r>
            <a:r>
              <a:rPr lang="en-US" dirty="0"/>
              <a:t>Passcode: </a:t>
            </a:r>
            <a:r>
              <a:rPr lang="en-US" dirty="0" err="1"/>
              <a:t>letscode</a:t>
            </a:r>
            <a:r>
              <a:rPr lang="en-US" dirty="0"/>
              <a:t>!</a:t>
            </a:r>
          </a:p>
          <a:p>
            <a:pPr>
              <a:buFontTx/>
              <a:buChar char="-"/>
            </a:pPr>
            <a:r>
              <a:rPr lang="en-US" sz="3200" dirty="0"/>
              <a:t>Prof. Kay Wednesday 4-6 pm</a:t>
            </a:r>
            <a:r>
              <a:rPr lang="en-US" dirty="0"/>
              <a:t> </a:t>
            </a:r>
            <a:r>
              <a:rPr lang="en-US" u="sng" dirty="0">
                <a:hlinkClick r:id="rId3"/>
              </a:rPr>
              <a:t>https://cuboulder.zoom.us/j/99769486583 </a:t>
            </a:r>
            <a:r>
              <a:rPr lang="en-US" dirty="0"/>
              <a:t>Passcode: help</a:t>
            </a:r>
          </a:p>
          <a:p>
            <a:pPr>
              <a:buFontTx/>
              <a:buChar char="-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88108590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body" sz="quarter" idx="13"/>
          </p:nvPr>
        </p:nvSpPr>
        <p:spPr>
          <a:xfrm>
            <a:off x="209550" y="1444250"/>
            <a:ext cx="12585700" cy="751795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4800" b="1" dirty="0"/>
              <a:t>Assigned Groups Unit #4 - ATOC4500: </a:t>
            </a:r>
          </a:p>
          <a:p>
            <a:pPr algn="ctr"/>
            <a:endParaRPr lang="en-US" sz="4800" b="1" dirty="0"/>
          </a:p>
          <a:p>
            <a:pPr algn="ctr"/>
            <a:r>
              <a:rPr lang="en-US" sz="4800" b="1" dirty="0"/>
              <a:t>Lecture #</a:t>
            </a:r>
            <a:r>
              <a:rPr lang="en-US" sz="4800" b="1" i="1" dirty="0"/>
              <a:t>7, Application</a:t>
            </a:r>
            <a:r>
              <a:rPr lang="en-US" sz="4800" b="1" dirty="0"/>
              <a:t> Lab #3, </a:t>
            </a:r>
          </a:p>
          <a:p>
            <a:pPr algn="ctr"/>
            <a:r>
              <a:rPr lang="en-US" sz="4800" b="1" dirty="0"/>
              <a:t>Homework #4</a:t>
            </a:r>
          </a:p>
          <a:p>
            <a:pPr algn="ctr"/>
            <a:endParaRPr lang="en-US" sz="4800" b="1" dirty="0"/>
          </a:p>
          <a:p>
            <a:pPr algn="ctr"/>
            <a:r>
              <a:rPr lang="en-US" sz="4800" b="1" dirty="0"/>
              <a:t>Group #1: Laura, Nate, </a:t>
            </a:r>
            <a:r>
              <a:rPr lang="en-US" sz="4800" b="1" dirty="0" err="1"/>
              <a:t>Ania</a:t>
            </a:r>
            <a:r>
              <a:rPr lang="en-US" sz="4800" b="1" dirty="0"/>
              <a:t>, Ben</a:t>
            </a:r>
          </a:p>
          <a:p>
            <a:pPr algn="ctr"/>
            <a:r>
              <a:rPr lang="en-US" sz="4800" b="1" dirty="0"/>
              <a:t>Group #2: Sean, Jackie, Gillian, Alyssa</a:t>
            </a:r>
          </a:p>
          <a:p>
            <a:pPr algn="ctr"/>
            <a:r>
              <a:rPr lang="en-US" sz="4800" b="1" dirty="0"/>
              <a:t>Group #3: Daphne, Sam, Erica </a:t>
            </a:r>
          </a:p>
          <a:p>
            <a:pPr algn="ctr"/>
            <a:r>
              <a:rPr lang="en-US" sz="4800" b="1" dirty="0"/>
              <a:t>Group #4: Rachel, Devon, Fergus </a:t>
            </a:r>
          </a:p>
          <a:p>
            <a:pPr algn="ctr"/>
            <a:r>
              <a:rPr lang="en-US" sz="4800" b="1" dirty="0"/>
              <a:t>Group #5: Victoria, Jacob, Sydney</a:t>
            </a:r>
          </a:p>
        </p:txBody>
      </p:sp>
    </p:spTree>
    <p:extLst>
      <p:ext uri="{BB962C8B-B14F-4D97-AF65-F5344CB8AC3E}">
        <p14:creationId xmlns:p14="http://schemas.microsoft.com/office/powerpoint/2010/main" val="365005375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body" sz="quarter" idx="13"/>
          </p:nvPr>
        </p:nvSpPr>
        <p:spPr>
          <a:xfrm>
            <a:off x="228601" y="248496"/>
            <a:ext cx="12585700" cy="869980"/>
          </a:xfrm>
          <a:prstGeom prst="rect">
            <a:avLst/>
          </a:prstGeom>
        </p:spPr>
        <p:txBody>
          <a:bodyPr/>
          <a:lstStyle/>
          <a:p>
            <a:r>
              <a:rPr lang="en-US" sz="4800" b="1" dirty="0"/>
              <a:t>Plan this week…. </a:t>
            </a:r>
            <a:endParaRPr sz="4800" b="1" dirty="0"/>
          </a:p>
        </p:txBody>
      </p:sp>
      <p:sp>
        <p:nvSpPr>
          <p:cNvPr id="197" name="Shape 197"/>
          <p:cNvSpPr>
            <a:spLocks noGrp="1"/>
          </p:cNvSpPr>
          <p:nvPr>
            <p:ph type="body" idx="1"/>
          </p:nvPr>
        </p:nvSpPr>
        <p:spPr>
          <a:xfrm>
            <a:off x="432262" y="2423797"/>
            <a:ext cx="11770822" cy="6470821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1060434" indent="-742950">
              <a:buAutoNum type="arabicParenR"/>
            </a:pPr>
            <a:r>
              <a:rPr lang="en-US" sz="4400" b="1" dirty="0"/>
              <a:t>Application Lab #3</a:t>
            </a:r>
          </a:p>
          <a:p>
            <a:pPr marL="1060434" indent="-742950">
              <a:buAutoNum type="arabicParenR"/>
            </a:pPr>
            <a:r>
              <a:rPr lang="en-US" sz="4400" b="1" dirty="0"/>
              <a:t>Start Homework #4</a:t>
            </a:r>
          </a:p>
          <a:p>
            <a:pPr marL="317484" indent="0">
              <a:buNone/>
            </a:pPr>
            <a:endParaRPr lang="en-US" sz="4400" b="1" i="1" dirty="0"/>
          </a:p>
          <a:p>
            <a:pPr marL="317484" indent="0">
              <a:buNone/>
            </a:pPr>
            <a:r>
              <a:rPr lang="en-US" sz="4400" b="1" i="1" dirty="0"/>
              <a:t>You should finish Application Lab #3 and have started Homework #4 by the end of class on Thursday. </a:t>
            </a:r>
          </a:p>
          <a:p>
            <a:pPr marL="317484" indent="0">
              <a:buNone/>
            </a:pPr>
            <a:r>
              <a:rPr lang="en-US" sz="4400" b="1" i="1" dirty="0"/>
              <a:t> Let Prof. Kay and Giovanni know how it is going…Ask lots of questions!  Coding, science, etc. – We are here to help and will be roaming around…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21C008-542C-F94D-9AA0-F4B498BF5D4A}"/>
              </a:ext>
            </a:extLst>
          </p:cNvPr>
          <p:cNvSpPr txBox="1"/>
          <p:nvPr/>
        </p:nvSpPr>
        <p:spPr>
          <a:xfrm>
            <a:off x="0" y="307046"/>
            <a:ext cx="125355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Was Feb. 20-27, 2022 “Winter” or “Spring”??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559BC4-7428-6A42-A8D1-EED42E583C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833" y="1229556"/>
            <a:ext cx="10049925" cy="826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30857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21C008-542C-F94D-9AA0-F4B498BF5D4A}"/>
              </a:ext>
            </a:extLst>
          </p:cNvPr>
          <p:cNvSpPr txBox="1"/>
          <p:nvPr/>
        </p:nvSpPr>
        <p:spPr>
          <a:xfrm>
            <a:off x="0" y="166187"/>
            <a:ext cx="125355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/>
              <a:t>Does “Fall” Exist along the Front Range?</a:t>
            </a:r>
          </a:p>
          <a:p>
            <a:r>
              <a:rPr lang="en-US" sz="3600" dirty="0"/>
              <a:t>e.g., Boulder weather forecasts for Labor Day 2020…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73DA98-AF53-9C46-8AC6-36CA3D079D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0809"/>
            <a:ext cx="13004800" cy="36198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C865D9-9FDC-6B48-B351-AF0BAF59D2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99288"/>
            <a:ext cx="13004800" cy="445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6782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21C008-542C-F94D-9AA0-F4B498BF5D4A}"/>
              </a:ext>
            </a:extLst>
          </p:cNvPr>
          <p:cNvSpPr txBox="1"/>
          <p:nvPr/>
        </p:nvSpPr>
        <p:spPr>
          <a:xfrm>
            <a:off x="0" y="190668"/>
            <a:ext cx="125355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Pictures from September 6, 2020 – High that day 90 F</a:t>
            </a:r>
          </a:p>
          <a:p>
            <a:r>
              <a:rPr lang="en-US" sz="3600" dirty="0"/>
              <a:t>“summer”?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BCC8A2-FA41-5D42-AE44-591730746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815" y="1527003"/>
            <a:ext cx="11095643" cy="778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08515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21C008-542C-F94D-9AA0-F4B498BF5D4A}"/>
              </a:ext>
            </a:extLst>
          </p:cNvPr>
          <p:cNvSpPr txBox="1"/>
          <p:nvPr/>
        </p:nvSpPr>
        <p:spPr>
          <a:xfrm>
            <a:off x="0" y="307046"/>
            <a:ext cx="1253559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Pictures from September 8-9, 2020</a:t>
            </a:r>
          </a:p>
          <a:p>
            <a:r>
              <a:rPr lang="en-US" sz="3600" dirty="0"/>
              <a:t>Snow, Lots of Tree Damage</a:t>
            </a:r>
          </a:p>
          <a:p>
            <a:r>
              <a:rPr lang="en-US" sz="3600" dirty="0"/>
              <a:t>“winter”, “fall”, “spring”? </a:t>
            </a:r>
          </a:p>
          <a:p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2B22B0-61EB-EE4C-8F11-7E8F17FB54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5077" y="3223062"/>
            <a:ext cx="7084109" cy="53130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E123C6-3355-C848-811E-155F63DBE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12406" y="3388660"/>
            <a:ext cx="6894855" cy="517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2517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21C008-542C-F94D-9AA0-F4B498BF5D4A}"/>
              </a:ext>
            </a:extLst>
          </p:cNvPr>
          <p:cNvSpPr txBox="1"/>
          <p:nvPr/>
        </p:nvSpPr>
        <p:spPr>
          <a:xfrm>
            <a:off x="99750" y="190671"/>
            <a:ext cx="125355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ATOC Weather Discussion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2713CE-251E-E142-8EDA-20BF007E8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3377"/>
            <a:ext cx="13004800" cy="67943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D87F08-E256-1A43-81D1-B12A0C9C0A78}"/>
              </a:ext>
            </a:extLst>
          </p:cNvPr>
          <p:cNvSpPr txBox="1"/>
          <p:nvPr/>
        </p:nvSpPr>
        <p:spPr>
          <a:xfrm>
            <a:off x="958254" y="7993269"/>
            <a:ext cx="1108829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Prof. Andrew Winters (ATOC) gave a special weather discussion</a:t>
            </a:r>
          </a:p>
          <a:p>
            <a:r>
              <a:rPr lang="en-US" sz="2400" i="1" dirty="0"/>
              <a:t>about this crazy Labor Day 2020 weather that I uploaded to Canvas.</a:t>
            </a:r>
          </a:p>
          <a:p>
            <a:endParaRPr lang="en-US" sz="2400" i="1" dirty="0"/>
          </a:p>
          <a:p>
            <a:r>
              <a:rPr lang="en-US" sz="2400" i="1" dirty="0"/>
              <a:t>More recent discussions are here: https://</a:t>
            </a:r>
            <a:r>
              <a:rPr lang="en-US" sz="2400" i="1" dirty="0" err="1"/>
              <a:t>acwinters.weebly.com</a:t>
            </a:r>
            <a:r>
              <a:rPr lang="en-US" sz="2400" i="1" dirty="0"/>
              <a:t>/</a:t>
            </a:r>
            <a:r>
              <a:rPr lang="en-US" sz="2400" i="1" dirty="0" err="1"/>
              <a:t>atoc-wx-discussion.html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88850042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DB995E-5D60-D64D-B064-8B9CBCBFEF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9548" y="133119"/>
            <a:ext cx="12585700" cy="2993638"/>
          </a:xfrm>
        </p:spPr>
        <p:txBody>
          <a:bodyPr/>
          <a:lstStyle/>
          <a:p>
            <a:r>
              <a:rPr lang="en-US" b="1" dirty="0"/>
              <a:t>Application Lab #3 – K-means clustering of weather observations: If we cluster the </a:t>
            </a:r>
            <a:r>
              <a:rPr lang="en-US" b="1" dirty="0" err="1"/>
              <a:t>Christman</a:t>
            </a:r>
            <a:r>
              <a:rPr lang="en-US" b="1" dirty="0"/>
              <a:t> dataset into 4 independent clusters – Does these clusters look like our four date-defined seasons (i.e., winter, spring, summer fall)?  </a:t>
            </a:r>
            <a:r>
              <a:rPr lang="en-US" dirty="0"/>
              <a:t>How many independent clusters (i.e., seasons) are there in the </a:t>
            </a:r>
            <a:r>
              <a:rPr lang="en-US" dirty="0" err="1"/>
              <a:t>Christman</a:t>
            </a:r>
            <a:r>
              <a:rPr lang="en-US" dirty="0"/>
              <a:t> dataset? How does this number depend on the input data (i.e., time of day, which variables are used)?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659DEF-C2A5-4A44-A967-96D0D953C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4" y="3795947"/>
            <a:ext cx="4114800" cy="5317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84C0870-A633-F644-A840-D2C975E6EB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0" y="3795946"/>
            <a:ext cx="4114800" cy="53177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3F02E3-0C6E-234A-B252-9D72D6CB34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506" y="3795946"/>
            <a:ext cx="4114800" cy="5317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3C029C1-BD39-1D4D-81B1-BF745539BDC0}"/>
              </a:ext>
            </a:extLst>
          </p:cNvPr>
          <p:cNvSpPr txBox="1"/>
          <p:nvPr/>
        </p:nvSpPr>
        <p:spPr>
          <a:xfrm>
            <a:off x="1410299" y="9184429"/>
            <a:ext cx="10184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cluster1=red, cluster2=blue, cluster3=grey, cluster4=orange</a:t>
            </a:r>
          </a:p>
        </p:txBody>
      </p:sp>
    </p:spTree>
    <p:extLst>
      <p:ext uri="{BB962C8B-B14F-4D97-AF65-F5344CB8AC3E}">
        <p14:creationId xmlns:p14="http://schemas.microsoft.com/office/powerpoint/2010/main" val="341782793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EB029A-A59A-7B4D-A612-C08FEF2733EB}"/>
              </a:ext>
            </a:extLst>
          </p:cNvPr>
          <p:cNvSpPr txBox="1"/>
          <p:nvPr/>
        </p:nvSpPr>
        <p:spPr>
          <a:xfrm>
            <a:off x="282863" y="307109"/>
            <a:ext cx="12589164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Unsupervised learning example: k-means Cluster Analysis of weather data.</a:t>
            </a:r>
            <a:br>
              <a:rPr lang="en-US" dirty="0"/>
            </a:br>
            <a:endParaRPr lang="en-US" dirty="0"/>
          </a:p>
          <a:p>
            <a:r>
              <a:rPr lang="en-US" sz="3600" i="1" dirty="0"/>
              <a:t>You will doing these calculations in homework #4! </a:t>
            </a:r>
            <a:r>
              <a:rPr lang="en-US" sz="3600" i="1" dirty="0">
                <a:sym typeface="Wingdings" pitchFamily="2" charset="2"/>
              </a:rPr>
              <a:t></a:t>
            </a:r>
            <a:endParaRPr lang="en-US" sz="3600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A1DAA-7BE5-AE4D-97E2-D4237E316DDB}"/>
              </a:ext>
            </a:extLst>
          </p:cNvPr>
          <p:cNvSpPr txBox="1"/>
          <p:nvPr/>
        </p:nvSpPr>
        <p:spPr>
          <a:xfrm>
            <a:off x="0" y="3467847"/>
            <a:ext cx="131548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u="sng" dirty="0"/>
              <a:t>Mesa dataset Variables (7, 2016-2021): </a:t>
            </a:r>
            <a:r>
              <a:rPr lang="en-US" sz="4000" dirty="0"/>
              <a:t>Surface pressure, Surface temperature, Relative Humidity, Wind Direction, Wind Speed, Wind Gust, Rain accumulation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8FCE51-3828-2C4F-8060-58365AD92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25723"/>
            <a:ext cx="13004800" cy="392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05240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addle">
  <a:themeElements>
    <a:clrScheme name="Saddle">
      <a:dk1>
        <a:srgbClr val="302C24"/>
      </a:dk1>
      <a:lt1>
        <a:sysClr val="window" lastClr="FFFFFF"/>
      </a:lt1>
      <a:dk2>
        <a:srgbClr val="AC6416"/>
      </a:dk2>
      <a:lt2>
        <a:srgbClr val="E8E4DB"/>
      </a:lt2>
      <a:accent1>
        <a:srgbClr val="C6B178"/>
      </a:accent1>
      <a:accent2>
        <a:srgbClr val="9C5B14"/>
      </a:accent2>
      <a:accent3>
        <a:srgbClr val="71B2BC"/>
      </a:accent3>
      <a:accent4>
        <a:srgbClr val="78AA5D"/>
      </a:accent4>
      <a:accent5>
        <a:srgbClr val="867099"/>
      </a:accent5>
      <a:accent6>
        <a:srgbClr val="4C6F75"/>
      </a:accent6>
      <a:hlink>
        <a:srgbClr val="F27B0E"/>
      </a:hlink>
      <a:folHlink>
        <a:srgbClr val="989268"/>
      </a:folHlink>
    </a:clrScheme>
    <a:fontScheme name="Saddle">
      <a:majorFont>
        <a:latin typeface="Book Antiqua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Book Antiqua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Saddle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 Light"/>
        <a:ea typeface="Gill Sans Light"/>
        <a:cs typeface="Gill Sans Light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1591</TotalTime>
  <Words>564</Words>
  <Application>Microsoft Macintosh PowerPoint</Application>
  <PresentationFormat>Custom</PresentationFormat>
  <Paragraphs>46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Book Antiqua</vt:lpstr>
      <vt:lpstr>Calibri</vt:lpstr>
      <vt:lpstr>Helvetica</vt:lpstr>
      <vt:lpstr>Lucida Grande</vt:lpstr>
      <vt:lpstr>Wingdings 2</vt:lpstr>
      <vt:lpstr>Custom Design</vt:lpstr>
      <vt:lpstr>Saddle</vt:lpstr>
      <vt:lpstr>ATOC4500 Data Science Laboratory Application Lab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Objective Data Analysis</dc:title>
  <cp:lastModifiedBy>Microsoft Office User</cp:lastModifiedBy>
  <cp:revision>1017</cp:revision>
  <cp:lastPrinted>2022-03-08T18:49:34Z</cp:lastPrinted>
  <dcterms:modified xsi:type="dcterms:W3CDTF">2022-03-08T18:49:44Z</dcterms:modified>
</cp:coreProperties>
</file>